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Krona One"/>
      <p:regular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Poppins"/>
      <p:regular r:id="rId34"/>
      <p:bold r:id="rId35"/>
      <p:italic r:id="rId36"/>
      <p:boldItalic r:id="rId37"/>
    </p:embeddedFont>
    <p:embeddedFont>
      <p:font typeface="Bebas Neue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KronaOn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7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-italic.fntdata"/><Relationship Id="rId13" Type="http://schemas.openxmlformats.org/officeDocument/2006/relationships/slide" Target="slides/slide9.xml"/><Relationship Id="rId35" Type="http://schemas.openxmlformats.org/officeDocument/2006/relationships/font" Target="fonts/Poppins-bold.fntdata"/><Relationship Id="rId12" Type="http://schemas.openxmlformats.org/officeDocument/2006/relationships/slide" Target="slides/slide8.xml"/><Relationship Id="rId34" Type="http://schemas.openxmlformats.org/officeDocument/2006/relationships/font" Target="fonts/Poppins-regular.fntdata"/><Relationship Id="rId15" Type="http://schemas.openxmlformats.org/officeDocument/2006/relationships/slide" Target="slides/slide11.xml"/><Relationship Id="rId37" Type="http://schemas.openxmlformats.org/officeDocument/2006/relationships/font" Target="fonts/Poppins-boldItalic.fntdata"/><Relationship Id="rId14" Type="http://schemas.openxmlformats.org/officeDocument/2006/relationships/slide" Target="slides/slide10.xml"/><Relationship Id="rId36" Type="http://schemas.openxmlformats.org/officeDocument/2006/relationships/font" Target="fonts/Poppins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BebasNeue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jpg>
</file>

<file path=ppt/media/image34.jpg>
</file>

<file path=ppt/media/image35.png>
</file>

<file path=ppt/media/image36.jp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0731eb8b8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0731eb8b8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1cce6392d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1cce6392d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8898af3b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8898af3b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1daacbd15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1daacbd15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1cce6392d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1cce6392d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099f06cb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099f06cb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1cce6392d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1cce6392d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1cce6392d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1cce6392d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099f06cbb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099f06cbb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1cce6392d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1cce6392d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099f06cbb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099f06cbb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f9e629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f9e629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1cce6392d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1cce6392d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099f06cbb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099f06cbb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1cce6392d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1cce6392d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099f06cb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099f06cb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1cce6392d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1cce6392d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897eb017f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897eb017f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08e8acc63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08e8acc63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1cce6392d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1cce6392d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0f9e629ec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0f9e629ec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f9e629ec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f9e629ec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1daacbd15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1daacbd15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1cce6392d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1cce6392d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9000"/>
          </a:blip>
          <a:srcRect b="15604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-12503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5694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859175" y="3096950"/>
            <a:ext cx="3395700" cy="3395700"/>
          </a:xfrm>
          <a:prstGeom prst="ellipse">
            <a:avLst/>
          </a:prstGeom>
          <a:noFill/>
          <a:ln cap="flat" cmpd="sng" w="9525">
            <a:solidFill>
              <a:srgbClr val="231F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797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237650" y="1406413"/>
            <a:ext cx="6668700" cy="17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231F7C"/>
                </a:solidFill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366975" y="3327588"/>
            <a:ext cx="6410100" cy="409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rgbClr val="231F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1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 flipH="1"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>
            <p:ph hasCustomPrompt="1" type="title"/>
          </p:nvPr>
        </p:nvSpPr>
        <p:spPr>
          <a:xfrm>
            <a:off x="1284000" y="165422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0" name="Google Shape;100;p11"/>
          <p:cNvSpPr txBox="1"/>
          <p:nvPr>
            <p:ph idx="1" type="subTitle"/>
          </p:nvPr>
        </p:nvSpPr>
        <p:spPr>
          <a:xfrm>
            <a:off x="1284000" y="316537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11"/>
          <p:cNvSpPr/>
          <p:nvPr/>
        </p:nvSpPr>
        <p:spPr>
          <a:xfrm>
            <a:off x="-12503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1"/>
          <p:cNvSpPr/>
          <p:nvPr/>
        </p:nvSpPr>
        <p:spPr>
          <a:xfrm>
            <a:off x="75694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1"/>
          <p:cNvSpPr/>
          <p:nvPr/>
        </p:nvSpPr>
        <p:spPr>
          <a:xfrm>
            <a:off x="7714950" y="4008825"/>
            <a:ext cx="1038000" cy="1038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 amt="19000"/>
          </a:blip>
          <a:srcRect b="15604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3"/>
          <p:cNvSpPr/>
          <p:nvPr/>
        </p:nvSpPr>
        <p:spPr>
          <a:xfrm>
            <a:off x="-855075" y="-796400"/>
            <a:ext cx="2281500" cy="2466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3"/>
          <p:cNvSpPr/>
          <p:nvPr/>
        </p:nvSpPr>
        <p:spPr>
          <a:xfrm>
            <a:off x="8036350" y="20932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3"/>
          <p:cNvSpPr/>
          <p:nvPr/>
        </p:nvSpPr>
        <p:spPr>
          <a:xfrm>
            <a:off x="6365275" y="4065750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-401175" y="34944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89814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3"/>
          <p:cNvSpPr/>
          <p:nvPr/>
        </p:nvSpPr>
        <p:spPr>
          <a:xfrm>
            <a:off x="-1398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3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3"/>
          <p:cNvSpPr txBox="1"/>
          <p:nvPr>
            <p:ph type="title"/>
          </p:nvPr>
        </p:nvSpPr>
        <p:spPr>
          <a:xfrm>
            <a:off x="720000" y="50316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hasCustomPrompt="1" idx="2" type="title"/>
          </p:nvPr>
        </p:nvSpPr>
        <p:spPr>
          <a:xfrm>
            <a:off x="1436463" y="142722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idx="1" type="subTitle"/>
          </p:nvPr>
        </p:nvSpPr>
        <p:spPr>
          <a:xfrm>
            <a:off x="715125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3" type="title"/>
          </p:nvPr>
        </p:nvSpPr>
        <p:spPr>
          <a:xfrm>
            <a:off x="4108829" y="1427225"/>
            <a:ext cx="9264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4" type="subTitle"/>
          </p:nvPr>
        </p:nvSpPr>
        <p:spPr>
          <a:xfrm>
            <a:off x="3403813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5" type="title"/>
          </p:nvPr>
        </p:nvSpPr>
        <p:spPr>
          <a:xfrm>
            <a:off x="2780839" y="305127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6" type="subTitle"/>
          </p:nvPr>
        </p:nvSpPr>
        <p:spPr>
          <a:xfrm>
            <a:off x="2059481" y="394608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hasCustomPrompt="1" idx="7" type="title"/>
          </p:nvPr>
        </p:nvSpPr>
        <p:spPr>
          <a:xfrm>
            <a:off x="5469576" y="305127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idx="8" type="subTitle"/>
          </p:nvPr>
        </p:nvSpPr>
        <p:spPr>
          <a:xfrm>
            <a:off x="4748169" y="394608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9" type="subTitle"/>
          </p:nvPr>
        </p:nvSpPr>
        <p:spPr>
          <a:xfrm>
            <a:off x="715125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3" type="subTitle"/>
          </p:nvPr>
        </p:nvSpPr>
        <p:spPr>
          <a:xfrm>
            <a:off x="3403813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4" type="subTitle"/>
          </p:nvPr>
        </p:nvSpPr>
        <p:spPr>
          <a:xfrm>
            <a:off x="2059475" y="3556127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15" type="subTitle"/>
          </p:nvPr>
        </p:nvSpPr>
        <p:spPr>
          <a:xfrm>
            <a:off x="4748169" y="3556127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hasCustomPrompt="1" idx="16" type="title"/>
          </p:nvPr>
        </p:nvSpPr>
        <p:spPr>
          <a:xfrm>
            <a:off x="6797500" y="1427225"/>
            <a:ext cx="9264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/>
          <p:nvPr>
            <p:ph idx="17" type="subTitle"/>
          </p:nvPr>
        </p:nvSpPr>
        <p:spPr>
          <a:xfrm>
            <a:off x="6092500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18" type="subTitle"/>
          </p:nvPr>
        </p:nvSpPr>
        <p:spPr>
          <a:xfrm>
            <a:off x="6092500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 txBox="1"/>
          <p:nvPr>
            <p:ph type="title"/>
          </p:nvPr>
        </p:nvSpPr>
        <p:spPr>
          <a:xfrm>
            <a:off x="1507775" y="3397875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1507775" y="1701600"/>
            <a:ext cx="6227700" cy="17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7409175" y="53500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-600175" y="4278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5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/>
          <p:nvPr/>
        </p:nvSpPr>
        <p:spPr>
          <a:xfrm>
            <a:off x="-410050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8131175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-1166600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8853475" y="39736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1928250" y="1628350"/>
            <a:ext cx="5425200" cy="27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788850" y="43900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6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 flipH="1">
            <a:off x="-1166600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/>
          <p:nvPr/>
        </p:nvSpPr>
        <p:spPr>
          <a:xfrm flipH="1">
            <a:off x="-163575" y="36294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 txBox="1"/>
          <p:nvPr>
            <p:ph type="title"/>
          </p:nvPr>
        </p:nvSpPr>
        <p:spPr>
          <a:xfrm>
            <a:off x="1087375" y="1389600"/>
            <a:ext cx="3196500" cy="128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" name="Google Shape;159;p16"/>
          <p:cNvSpPr txBox="1"/>
          <p:nvPr>
            <p:ph idx="1" type="subTitle"/>
          </p:nvPr>
        </p:nvSpPr>
        <p:spPr>
          <a:xfrm>
            <a:off x="1087375" y="2673600"/>
            <a:ext cx="3196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7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 flipH="1"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 flipH="1">
            <a:off x="-1166600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/>
          <p:nvPr/>
        </p:nvSpPr>
        <p:spPr>
          <a:xfrm flipH="1">
            <a:off x="-566800" y="39736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7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 txBox="1"/>
          <p:nvPr>
            <p:ph type="title"/>
          </p:nvPr>
        </p:nvSpPr>
        <p:spPr>
          <a:xfrm>
            <a:off x="4686313" y="1652750"/>
            <a:ext cx="3233100" cy="12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1" type="subTitle"/>
          </p:nvPr>
        </p:nvSpPr>
        <p:spPr>
          <a:xfrm>
            <a:off x="4686313" y="2865350"/>
            <a:ext cx="32331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8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 txBox="1"/>
          <p:nvPr>
            <p:ph idx="1" type="subTitle"/>
          </p:nvPr>
        </p:nvSpPr>
        <p:spPr>
          <a:xfrm>
            <a:off x="853675" y="2338375"/>
            <a:ext cx="3774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18"/>
          <p:cNvSpPr txBox="1"/>
          <p:nvPr>
            <p:ph idx="2" type="subTitle"/>
          </p:nvPr>
        </p:nvSpPr>
        <p:spPr>
          <a:xfrm>
            <a:off x="4645796" y="2338375"/>
            <a:ext cx="3774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idx="3" type="subTitle"/>
          </p:nvPr>
        </p:nvSpPr>
        <p:spPr>
          <a:xfrm>
            <a:off x="853675" y="2800350"/>
            <a:ext cx="3774600" cy="14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4" type="subTitle"/>
          </p:nvPr>
        </p:nvSpPr>
        <p:spPr>
          <a:xfrm>
            <a:off x="4645798" y="2800350"/>
            <a:ext cx="3774600" cy="14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" name="Google Shape;18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18"/>
          <p:cNvSpPr/>
          <p:nvPr/>
        </p:nvSpPr>
        <p:spPr>
          <a:xfrm>
            <a:off x="0" y="2326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9001050" y="13285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9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 flipH="1">
            <a:off x="-1105350" y="-480500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 flipH="1">
            <a:off x="-444300" y="3435350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7223975" y="50400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"/>
          <p:cNvSpPr txBox="1"/>
          <p:nvPr>
            <p:ph idx="1" type="subTitle"/>
          </p:nvPr>
        </p:nvSpPr>
        <p:spPr>
          <a:xfrm>
            <a:off x="1233351" y="3211700"/>
            <a:ext cx="30309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19"/>
          <p:cNvSpPr txBox="1"/>
          <p:nvPr>
            <p:ph idx="2" type="subTitle"/>
          </p:nvPr>
        </p:nvSpPr>
        <p:spPr>
          <a:xfrm>
            <a:off x="5043054" y="3211700"/>
            <a:ext cx="30309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5" name="Google Shape;195;p19"/>
          <p:cNvSpPr txBox="1"/>
          <p:nvPr>
            <p:ph idx="3" type="subTitle"/>
          </p:nvPr>
        </p:nvSpPr>
        <p:spPr>
          <a:xfrm>
            <a:off x="1233350" y="3733703"/>
            <a:ext cx="30309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" name="Google Shape;196;p19"/>
          <p:cNvSpPr txBox="1"/>
          <p:nvPr>
            <p:ph idx="4" type="subTitle"/>
          </p:nvPr>
        </p:nvSpPr>
        <p:spPr>
          <a:xfrm>
            <a:off x="5043051" y="3733703"/>
            <a:ext cx="30309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0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357150" y="4450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8676500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8" name="Google Shape;208;p20"/>
          <p:cNvSpPr txBox="1"/>
          <p:nvPr>
            <p:ph idx="1" type="subTitle"/>
          </p:nvPr>
        </p:nvSpPr>
        <p:spPr>
          <a:xfrm>
            <a:off x="773075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" name="Google Shape;209;p20"/>
          <p:cNvSpPr txBox="1"/>
          <p:nvPr>
            <p:ph idx="2" type="subTitle"/>
          </p:nvPr>
        </p:nvSpPr>
        <p:spPr>
          <a:xfrm>
            <a:off x="777975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3" type="subTitle"/>
          </p:nvPr>
        </p:nvSpPr>
        <p:spPr>
          <a:xfrm>
            <a:off x="3486313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 txBox="1"/>
          <p:nvPr>
            <p:ph idx="4" type="subTitle"/>
          </p:nvPr>
        </p:nvSpPr>
        <p:spPr>
          <a:xfrm>
            <a:off x="6140726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5" type="subTitle"/>
          </p:nvPr>
        </p:nvSpPr>
        <p:spPr>
          <a:xfrm>
            <a:off x="3483900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0"/>
          <p:cNvSpPr txBox="1"/>
          <p:nvPr>
            <p:ph idx="6" type="subTitle"/>
          </p:nvPr>
        </p:nvSpPr>
        <p:spPr>
          <a:xfrm>
            <a:off x="6140725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7720700" y="-698000"/>
            <a:ext cx="2281500" cy="2466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-401175" y="-54382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-1531925" y="3629625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8046750" y="401562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-1398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type="title"/>
          </p:nvPr>
        </p:nvSpPr>
        <p:spPr>
          <a:xfrm>
            <a:off x="2391875" y="23255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3815992" y="1262800"/>
            <a:ext cx="1512000" cy="951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2391950" y="3167300"/>
            <a:ext cx="4360200" cy="409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/>
          <p:nvPr/>
        </p:nvSpPr>
        <p:spPr>
          <a:xfrm>
            <a:off x="-492175" y="-2279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8902825" y="29112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flipH="1">
            <a:off x="69025" y="4145600"/>
            <a:ext cx="925800" cy="9258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-129575" y="16183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4" name="Google Shape;224;p21"/>
          <p:cNvSpPr txBox="1"/>
          <p:nvPr>
            <p:ph idx="1" type="subTitle"/>
          </p:nvPr>
        </p:nvSpPr>
        <p:spPr>
          <a:xfrm>
            <a:off x="2917000" y="1808775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1"/>
          <p:cNvSpPr txBox="1"/>
          <p:nvPr>
            <p:ph idx="2" type="subTitle"/>
          </p:nvPr>
        </p:nvSpPr>
        <p:spPr>
          <a:xfrm>
            <a:off x="2917000" y="2952276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21"/>
          <p:cNvSpPr txBox="1"/>
          <p:nvPr>
            <p:ph idx="3" type="subTitle"/>
          </p:nvPr>
        </p:nvSpPr>
        <p:spPr>
          <a:xfrm>
            <a:off x="2917000" y="4095776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1"/>
          <p:cNvSpPr txBox="1"/>
          <p:nvPr>
            <p:ph idx="4" type="subTitle"/>
          </p:nvPr>
        </p:nvSpPr>
        <p:spPr>
          <a:xfrm>
            <a:off x="2917000" y="1439825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1"/>
          <p:cNvSpPr txBox="1"/>
          <p:nvPr>
            <p:ph idx="5" type="subTitle"/>
          </p:nvPr>
        </p:nvSpPr>
        <p:spPr>
          <a:xfrm>
            <a:off x="2917000" y="2583331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6" type="subTitle"/>
          </p:nvPr>
        </p:nvSpPr>
        <p:spPr>
          <a:xfrm>
            <a:off x="2917000" y="3726836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2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2"/>
          <p:cNvSpPr/>
          <p:nvPr/>
        </p:nvSpPr>
        <p:spPr>
          <a:xfrm>
            <a:off x="3929075" y="399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"/>
          <p:cNvSpPr/>
          <p:nvPr/>
        </p:nvSpPr>
        <p:spPr>
          <a:xfrm>
            <a:off x="6167775" y="47827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2"/>
          <p:cNvSpPr/>
          <p:nvPr/>
        </p:nvSpPr>
        <p:spPr>
          <a:xfrm>
            <a:off x="-490850" y="117725"/>
            <a:ext cx="1227300" cy="12273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2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2"/>
          <p:cNvSpPr/>
          <p:nvPr/>
        </p:nvSpPr>
        <p:spPr>
          <a:xfrm>
            <a:off x="-233900" y="4297400"/>
            <a:ext cx="713400" cy="713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2"/>
          <p:cNvSpPr/>
          <p:nvPr/>
        </p:nvSpPr>
        <p:spPr>
          <a:xfrm>
            <a:off x="8199250" y="-545450"/>
            <a:ext cx="2280600" cy="228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2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2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1" name="Google Shape;241;p22"/>
          <p:cNvSpPr txBox="1"/>
          <p:nvPr>
            <p:ph idx="1" type="subTitle"/>
          </p:nvPr>
        </p:nvSpPr>
        <p:spPr>
          <a:xfrm>
            <a:off x="839036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2"/>
          <p:cNvSpPr txBox="1"/>
          <p:nvPr>
            <p:ph idx="2" type="subTitle"/>
          </p:nvPr>
        </p:nvSpPr>
        <p:spPr>
          <a:xfrm>
            <a:off x="839096" y="20067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2"/>
          <p:cNvSpPr txBox="1"/>
          <p:nvPr>
            <p:ph idx="3" type="subTitle"/>
          </p:nvPr>
        </p:nvSpPr>
        <p:spPr>
          <a:xfrm>
            <a:off x="6024364" y="20067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2"/>
          <p:cNvSpPr txBox="1"/>
          <p:nvPr>
            <p:ph idx="4" type="subTitle"/>
          </p:nvPr>
        </p:nvSpPr>
        <p:spPr>
          <a:xfrm>
            <a:off x="839096" y="376890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2"/>
          <p:cNvSpPr txBox="1"/>
          <p:nvPr>
            <p:ph idx="5" type="subTitle"/>
          </p:nvPr>
        </p:nvSpPr>
        <p:spPr>
          <a:xfrm>
            <a:off x="6024364" y="376890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2"/>
          <p:cNvSpPr txBox="1"/>
          <p:nvPr>
            <p:ph idx="6" type="subTitle"/>
          </p:nvPr>
        </p:nvSpPr>
        <p:spPr>
          <a:xfrm>
            <a:off x="839096" y="326355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22"/>
          <p:cNvSpPr txBox="1"/>
          <p:nvPr>
            <p:ph idx="7" type="subTitle"/>
          </p:nvPr>
        </p:nvSpPr>
        <p:spPr>
          <a:xfrm>
            <a:off x="6024362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idx="8" type="subTitle"/>
          </p:nvPr>
        </p:nvSpPr>
        <p:spPr>
          <a:xfrm>
            <a:off x="6024362" y="326355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3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3"/>
          <p:cNvSpPr/>
          <p:nvPr/>
        </p:nvSpPr>
        <p:spPr>
          <a:xfrm>
            <a:off x="-468225" y="413667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>
            <a:off x="8331800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2081150" y="4910950"/>
            <a:ext cx="572700" cy="572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7" name="Google Shape;257;p23"/>
          <p:cNvSpPr txBox="1"/>
          <p:nvPr>
            <p:ph idx="1" type="subTitle"/>
          </p:nvPr>
        </p:nvSpPr>
        <p:spPr>
          <a:xfrm>
            <a:off x="822438" y="22566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3"/>
          <p:cNvSpPr txBox="1"/>
          <p:nvPr>
            <p:ph idx="2" type="subTitle"/>
          </p:nvPr>
        </p:nvSpPr>
        <p:spPr>
          <a:xfrm>
            <a:off x="3508800" y="22566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3"/>
          <p:cNvSpPr txBox="1"/>
          <p:nvPr>
            <p:ph idx="3" type="subTitle"/>
          </p:nvPr>
        </p:nvSpPr>
        <p:spPr>
          <a:xfrm>
            <a:off x="6194963" y="22566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3"/>
          <p:cNvSpPr txBox="1"/>
          <p:nvPr>
            <p:ph idx="4" type="subTitle"/>
          </p:nvPr>
        </p:nvSpPr>
        <p:spPr>
          <a:xfrm>
            <a:off x="820225" y="3634798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3"/>
          <p:cNvSpPr txBox="1"/>
          <p:nvPr>
            <p:ph idx="5" type="subTitle"/>
          </p:nvPr>
        </p:nvSpPr>
        <p:spPr>
          <a:xfrm>
            <a:off x="3506588" y="3634798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3"/>
          <p:cNvSpPr txBox="1"/>
          <p:nvPr>
            <p:ph idx="6" type="subTitle"/>
          </p:nvPr>
        </p:nvSpPr>
        <p:spPr>
          <a:xfrm>
            <a:off x="6197170" y="3634798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3"/>
          <p:cNvSpPr txBox="1"/>
          <p:nvPr>
            <p:ph idx="7" type="subTitle"/>
          </p:nvPr>
        </p:nvSpPr>
        <p:spPr>
          <a:xfrm>
            <a:off x="820075" y="17718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8" type="subTitle"/>
          </p:nvPr>
        </p:nvSpPr>
        <p:spPr>
          <a:xfrm>
            <a:off x="3508688" y="17718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5" name="Google Shape;265;p23"/>
          <p:cNvSpPr txBox="1"/>
          <p:nvPr>
            <p:ph idx="9" type="subTitle"/>
          </p:nvPr>
        </p:nvSpPr>
        <p:spPr>
          <a:xfrm>
            <a:off x="6197300" y="17718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6" name="Google Shape;266;p23"/>
          <p:cNvSpPr txBox="1"/>
          <p:nvPr>
            <p:ph idx="13" type="subTitle"/>
          </p:nvPr>
        </p:nvSpPr>
        <p:spPr>
          <a:xfrm>
            <a:off x="820075" y="3149997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7" name="Google Shape;267;p23"/>
          <p:cNvSpPr txBox="1"/>
          <p:nvPr>
            <p:ph idx="14" type="subTitle"/>
          </p:nvPr>
        </p:nvSpPr>
        <p:spPr>
          <a:xfrm>
            <a:off x="3508688" y="314999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8" name="Google Shape;268;p23"/>
          <p:cNvSpPr txBox="1"/>
          <p:nvPr>
            <p:ph idx="15" type="subTitle"/>
          </p:nvPr>
        </p:nvSpPr>
        <p:spPr>
          <a:xfrm>
            <a:off x="6197300" y="314999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4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/>
          <p:nvPr/>
        </p:nvSpPr>
        <p:spPr>
          <a:xfrm flipH="1">
            <a:off x="-653700" y="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/>
          <p:nvPr/>
        </p:nvSpPr>
        <p:spPr>
          <a:xfrm>
            <a:off x="6995575" y="4608500"/>
            <a:ext cx="699300" cy="6993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4"/>
          <p:cNvSpPr txBox="1"/>
          <p:nvPr>
            <p:ph hasCustomPrompt="1" type="title"/>
          </p:nvPr>
        </p:nvSpPr>
        <p:spPr>
          <a:xfrm>
            <a:off x="1819225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77" name="Google Shape;277;p24"/>
          <p:cNvSpPr txBox="1"/>
          <p:nvPr>
            <p:ph idx="1" type="subTitle"/>
          </p:nvPr>
        </p:nvSpPr>
        <p:spPr>
          <a:xfrm flipH="1">
            <a:off x="1369825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78" name="Google Shape;278;p24"/>
          <p:cNvSpPr txBox="1"/>
          <p:nvPr>
            <p:ph idx="2" type="subTitle"/>
          </p:nvPr>
        </p:nvSpPr>
        <p:spPr>
          <a:xfrm flipH="1">
            <a:off x="1369799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9" name="Google Shape;279;p24"/>
          <p:cNvSpPr txBox="1"/>
          <p:nvPr>
            <p:ph hasCustomPrompt="1" idx="3" type="title"/>
          </p:nvPr>
        </p:nvSpPr>
        <p:spPr>
          <a:xfrm>
            <a:off x="4198800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0" name="Google Shape;280;p24"/>
          <p:cNvSpPr txBox="1"/>
          <p:nvPr>
            <p:ph idx="4" type="subTitle"/>
          </p:nvPr>
        </p:nvSpPr>
        <p:spPr>
          <a:xfrm flipH="1">
            <a:off x="3718049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5" type="subTitle"/>
          </p:nvPr>
        </p:nvSpPr>
        <p:spPr>
          <a:xfrm flipH="1">
            <a:off x="3718049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2" name="Google Shape;282;p24"/>
          <p:cNvSpPr txBox="1"/>
          <p:nvPr>
            <p:ph hasCustomPrompt="1" idx="6" type="title"/>
          </p:nvPr>
        </p:nvSpPr>
        <p:spPr>
          <a:xfrm>
            <a:off x="6523425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3" name="Google Shape;283;p24"/>
          <p:cNvSpPr txBox="1"/>
          <p:nvPr>
            <p:ph idx="7" type="subTitle"/>
          </p:nvPr>
        </p:nvSpPr>
        <p:spPr>
          <a:xfrm flipH="1">
            <a:off x="6066300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8" type="subTitle"/>
          </p:nvPr>
        </p:nvSpPr>
        <p:spPr>
          <a:xfrm flipH="1">
            <a:off x="6066300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5" name="Google Shape;285;p2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5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5"/>
          <p:cNvSpPr/>
          <p:nvPr/>
        </p:nvSpPr>
        <p:spPr>
          <a:xfrm flipH="1">
            <a:off x="66808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/>
          <p:nvPr/>
        </p:nvSpPr>
        <p:spPr>
          <a:xfrm flipH="1">
            <a:off x="-5309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/>
          <p:nvPr/>
        </p:nvSpPr>
        <p:spPr>
          <a:xfrm flipH="1">
            <a:off x="-12503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 flipH="1">
            <a:off x="76665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 txBox="1"/>
          <p:nvPr>
            <p:ph type="ctrTitle"/>
          </p:nvPr>
        </p:nvSpPr>
        <p:spPr>
          <a:xfrm>
            <a:off x="2192301" y="752325"/>
            <a:ext cx="47595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5" name="Google Shape;295;p25"/>
          <p:cNvSpPr txBox="1"/>
          <p:nvPr>
            <p:ph idx="1" type="subTitle"/>
          </p:nvPr>
        </p:nvSpPr>
        <p:spPr>
          <a:xfrm>
            <a:off x="2338650" y="1727750"/>
            <a:ext cx="4466700" cy="10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6" name="Google Shape;296;p25"/>
          <p:cNvSpPr txBox="1"/>
          <p:nvPr/>
        </p:nvSpPr>
        <p:spPr>
          <a:xfrm>
            <a:off x="1911775" y="3944175"/>
            <a:ext cx="532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 includes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highlight>
                <a:srgbClr val="DFDEFC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6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7409175" y="53500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-600175" y="4278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7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/>
          <p:nvPr/>
        </p:nvSpPr>
        <p:spPr>
          <a:xfrm flipH="1">
            <a:off x="66808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7"/>
          <p:cNvSpPr/>
          <p:nvPr/>
        </p:nvSpPr>
        <p:spPr>
          <a:xfrm flipH="1">
            <a:off x="-5309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 flipH="1">
            <a:off x="-12503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7"/>
          <p:cNvSpPr/>
          <p:nvPr/>
        </p:nvSpPr>
        <p:spPr>
          <a:xfrm flipH="1">
            <a:off x="76665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8841600" y="342587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0" y="15692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383180" y="4133663"/>
            <a:ext cx="1419000" cy="1533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-694095" y="-313237"/>
            <a:ext cx="1419000" cy="1533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720000" y="572456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body"/>
          </p:nvPr>
        </p:nvSpPr>
        <p:spPr>
          <a:xfrm>
            <a:off x="720000" y="1050600"/>
            <a:ext cx="77040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5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5"/>
          <p:cNvSpPr/>
          <p:nvPr/>
        </p:nvSpPr>
        <p:spPr>
          <a:xfrm flipH="1">
            <a:off x="8060000" y="36260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flipH="1">
            <a:off x="7659575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 flipH="1">
            <a:off x="-608200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 flipH="1">
            <a:off x="8446675" y="4450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flipH="1">
            <a:off x="127325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1146250" y="2394425"/>
            <a:ext cx="3178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" type="subTitle"/>
          </p:nvPr>
        </p:nvSpPr>
        <p:spPr>
          <a:xfrm>
            <a:off x="4801121" y="2394425"/>
            <a:ext cx="3178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3" type="subTitle"/>
          </p:nvPr>
        </p:nvSpPr>
        <p:spPr>
          <a:xfrm>
            <a:off x="1146250" y="2806725"/>
            <a:ext cx="31788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4801121" y="2806725"/>
            <a:ext cx="31788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6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6"/>
          <p:cNvSpPr/>
          <p:nvPr/>
        </p:nvSpPr>
        <p:spPr>
          <a:xfrm>
            <a:off x="8786625" y="24205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8220225" y="323025"/>
            <a:ext cx="1816500" cy="1790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6"/>
          <p:cNvSpPr/>
          <p:nvPr/>
        </p:nvSpPr>
        <p:spPr>
          <a:xfrm>
            <a:off x="-377125" y="15875"/>
            <a:ext cx="703200" cy="7032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/>
          <p:cNvPicPr preferRelativeResize="0"/>
          <p:nvPr/>
        </p:nvPicPr>
        <p:blipFill rotWithShape="1">
          <a:blip r:embed="rId2">
            <a:alphaModFix amt="28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8676500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7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idx="1" type="subTitle"/>
          </p:nvPr>
        </p:nvSpPr>
        <p:spPr>
          <a:xfrm>
            <a:off x="720000" y="2087150"/>
            <a:ext cx="3399900" cy="16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 txBox="1"/>
          <p:nvPr>
            <p:ph type="title"/>
          </p:nvPr>
        </p:nvSpPr>
        <p:spPr>
          <a:xfrm>
            <a:off x="905850" y="1485325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7" name="Google Shape;77;p8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/>
          <p:nvPr/>
        </p:nvSpPr>
        <p:spPr>
          <a:xfrm>
            <a:off x="2827575" y="479987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6639825" y="1113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-492175" y="-2279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-982750" y="3253225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9"/>
          <p:cNvSpPr/>
          <p:nvPr/>
        </p:nvSpPr>
        <p:spPr>
          <a:xfrm>
            <a:off x="7158900" y="-10185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8902825" y="29112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447075" y="413700"/>
            <a:ext cx="8250000" cy="44664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653925" y="5994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2201925" y="1348651"/>
            <a:ext cx="4740300" cy="8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" name="Google Shape;91;p9"/>
          <p:cNvSpPr txBox="1"/>
          <p:nvPr>
            <p:ph idx="1" type="subTitle"/>
          </p:nvPr>
        </p:nvSpPr>
        <p:spPr>
          <a:xfrm>
            <a:off x="2201925" y="2380832"/>
            <a:ext cx="4740300" cy="15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/>
          <p:nvPr>
            <p:ph type="title"/>
          </p:nvPr>
        </p:nvSpPr>
        <p:spPr>
          <a:xfrm>
            <a:off x="1014600" y="3539000"/>
            <a:ext cx="7114800" cy="1069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10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0"/>
          <p:cNvSpPr/>
          <p:nvPr/>
        </p:nvSpPr>
        <p:spPr>
          <a:xfrm>
            <a:off x="12" y="35390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0"/>
          <p:cNvSpPr/>
          <p:nvPr/>
        </p:nvSpPr>
        <p:spPr>
          <a:xfrm>
            <a:off x="8734512" y="6938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gif"/><Relationship Id="rId4" Type="http://schemas.openxmlformats.org/officeDocument/2006/relationships/image" Target="../media/image35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4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3.jpg"/><Relationship Id="rId5" Type="http://schemas.openxmlformats.org/officeDocument/2006/relationships/image" Target="../media/image3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Relationship Id="rId4" Type="http://schemas.openxmlformats.org/officeDocument/2006/relationships/image" Target="../media/image4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Relationship Id="rId6" Type="http://schemas.openxmlformats.org/officeDocument/2006/relationships/image" Target="../media/image25.png"/><Relationship Id="rId7" Type="http://schemas.openxmlformats.org/officeDocument/2006/relationships/image" Target="../media/image20.pn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6.jp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7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idx="1" type="subTitle"/>
          </p:nvPr>
        </p:nvSpPr>
        <p:spPr>
          <a:xfrm>
            <a:off x="1366975" y="3327588"/>
            <a:ext cx="6410100" cy="4095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Begin!!!</a:t>
            </a:r>
            <a:endParaRPr/>
          </a:p>
        </p:txBody>
      </p:sp>
      <p:sp>
        <p:nvSpPr>
          <p:cNvPr id="316" name="Google Shape;316;p28"/>
          <p:cNvSpPr txBox="1"/>
          <p:nvPr>
            <p:ph type="ctrTitle"/>
          </p:nvPr>
        </p:nvSpPr>
        <p:spPr>
          <a:xfrm>
            <a:off x="1237650" y="1406413"/>
            <a:ext cx="6668700" cy="17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MultiMedia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Image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7" name="Google Shape;317;p28"/>
          <p:cNvSpPr/>
          <p:nvPr/>
        </p:nvSpPr>
        <p:spPr>
          <a:xfrm>
            <a:off x="457612" y="152782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8395350" y="5003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576107" y="460460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8"/>
          <p:cNvSpPr/>
          <p:nvPr/>
        </p:nvSpPr>
        <p:spPr>
          <a:xfrm>
            <a:off x="4485750" y="4843675"/>
            <a:ext cx="172500" cy="172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8276862" y="360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7"/>
          <p:cNvSpPr txBox="1"/>
          <p:nvPr>
            <p:ph type="title"/>
          </p:nvPr>
        </p:nvSpPr>
        <p:spPr>
          <a:xfrm>
            <a:off x="720000" y="367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</a:t>
            </a:r>
            <a:r>
              <a:rPr lang="en" sz="4000"/>
              <a:t>GIF</a:t>
            </a:r>
            <a:r>
              <a:rPr lang="en"/>
              <a:t> </a:t>
            </a:r>
            <a:endParaRPr/>
          </a:p>
        </p:txBody>
      </p:sp>
      <p:sp>
        <p:nvSpPr>
          <p:cNvPr id="422" name="Google Shape;422;p37"/>
          <p:cNvSpPr txBox="1"/>
          <p:nvPr>
            <p:ph idx="4294967295" type="subTitle"/>
          </p:nvPr>
        </p:nvSpPr>
        <p:spPr>
          <a:xfrm>
            <a:off x="720000" y="1223000"/>
            <a:ext cx="5719200" cy="33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Stand for: Graphics Interchange Format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Introduced in 1987.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on Lossless Compression technique.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Has a Smaller File Size.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as a movable image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t/>
            </a:r>
            <a:endParaRPr b="1" sz="1900"/>
          </a:p>
        </p:txBody>
      </p:sp>
      <p:pic>
        <p:nvPicPr>
          <p:cNvPr id="423" name="Google Shape;4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5000" y="2098075"/>
            <a:ext cx="1918725" cy="18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 txBox="1"/>
          <p:nvPr>
            <p:ph type="title"/>
          </p:nvPr>
        </p:nvSpPr>
        <p:spPr>
          <a:xfrm>
            <a:off x="1057425" y="1020500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JPEG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COMPRESSION</a:t>
            </a:r>
            <a:endParaRPr sz="4400"/>
          </a:p>
        </p:txBody>
      </p:sp>
      <p:pic>
        <p:nvPicPr>
          <p:cNvPr id="429" name="Google Shape;4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476" y="3058088"/>
            <a:ext cx="1259699" cy="125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08406">
            <a:off x="5856000" y="3136025"/>
            <a:ext cx="1103826" cy="110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48675">
            <a:off x="6687025" y="586975"/>
            <a:ext cx="1331000" cy="13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97896">
            <a:off x="518809" y="341660"/>
            <a:ext cx="970109" cy="97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 txBox="1"/>
          <p:nvPr/>
        </p:nvSpPr>
        <p:spPr>
          <a:xfrm>
            <a:off x="2166150" y="612050"/>
            <a:ext cx="4811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What is Compression??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1505100" y="1693325"/>
            <a:ext cx="61338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Compression refers to the process of compressing a digital image using various types of compression algorithm.</a:t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algorithms are designed to use the size of a digital image while maintaining a certain level of image quality.</a:t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 txBox="1"/>
          <p:nvPr/>
        </p:nvSpPr>
        <p:spPr>
          <a:xfrm>
            <a:off x="2166150" y="470600"/>
            <a:ext cx="4811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Phases of jpeg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compression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4" name="Google Shape;444;p40"/>
          <p:cNvSpPr txBox="1"/>
          <p:nvPr/>
        </p:nvSpPr>
        <p:spPr>
          <a:xfrm>
            <a:off x="2384250" y="1610675"/>
            <a:ext cx="4955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Color Space Conversion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Discrete Cosine Transfor</a:t>
            </a: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Quantization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1"/>
          <p:cNvSpPr txBox="1"/>
          <p:nvPr/>
        </p:nvSpPr>
        <p:spPr>
          <a:xfrm>
            <a:off x="2166150" y="612050"/>
            <a:ext cx="4811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Color Space Conversion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1505100" y="1767450"/>
            <a:ext cx="6133800" cy="16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Color space conversion is the translation of the representation of a color from one basis to another.</a:t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It converts the RGB color format to YCbCr format.</a:t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</a:endParaRPr>
          </a:p>
        </p:txBody>
      </p:sp>
      <p:pic>
        <p:nvPicPr>
          <p:cNvPr id="451" name="Google Shape;4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830" y="3340450"/>
            <a:ext cx="1452869" cy="13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5650" y="3438800"/>
            <a:ext cx="1234051" cy="11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2"/>
          <p:cNvSpPr txBox="1"/>
          <p:nvPr/>
        </p:nvSpPr>
        <p:spPr>
          <a:xfrm>
            <a:off x="2166150" y="612050"/>
            <a:ext cx="4811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Color Space Conversion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8" name="Google Shape;458;p42"/>
          <p:cNvSpPr txBox="1"/>
          <p:nvPr/>
        </p:nvSpPr>
        <p:spPr>
          <a:xfrm>
            <a:off x="3858600" y="1180100"/>
            <a:ext cx="1426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FF0000"/>
                </a:solidFill>
                <a:latin typeface="Krona One"/>
                <a:ea typeface="Krona One"/>
                <a:cs typeface="Krona One"/>
                <a:sym typeface="Krona One"/>
              </a:rPr>
              <a:t>R</a:t>
            </a:r>
            <a:r>
              <a:rPr lang="en" sz="3300">
                <a:solidFill>
                  <a:srgbClr val="00FF00"/>
                </a:solidFill>
                <a:latin typeface="Krona One"/>
                <a:ea typeface="Krona One"/>
                <a:cs typeface="Krona One"/>
                <a:sym typeface="Krona One"/>
              </a:rPr>
              <a:t>G</a:t>
            </a:r>
            <a:r>
              <a:rPr lang="en" sz="3300">
                <a:solidFill>
                  <a:srgbClr val="1155CC"/>
                </a:solidFill>
                <a:latin typeface="Krona One"/>
                <a:ea typeface="Krona One"/>
                <a:cs typeface="Krona One"/>
                <a:sym typeface="Krona One"/>
              </a:rPr>
              <a:t>B</a:t>
            </a:r>
            <a:endParaRPr sz="3300">
              <a:solidFill>
                <a:srgbClr val="1155CC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59" name="Google Shape;459;p42"/>
          <p:cNvSpPr txBox="1"/>
          <p:nvPr/>
        </p:nvSpPr>
        <p:spPr>
          <a:xfrm>
            <a:off x="1177000" y="1962575"/>
            <a:ext cx="20826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31F7C"/>
                </a:solidFill>
                <a:latin typeface="Poppins"/>
                <a:ea typeface="Poppins"/>
                <a:cs typeface="Poppins"/>
                <a:sym typeface="Poppins"/>
              </a:rPr>
              <a:t>Y (luma):</a:t>
            </a:r>
            <a:endParaRPr b="1" sz="1700">
              <a:solidFill>
                <a:srgbClr val="231F7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rgbClr val="231F7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31F7C"/>
                </a:solidFill>
                <a:latin typeface="Poppins"/>
                <a:ea typeface="Poppins"/>
                <a:cs typeface="Poppins"/>
                <a:sym typeface="Poppins"/>
              </a:rPr>
              <a:t> The Y component represents the brightness (luminance) of the image. It is also referred to as the "luma" component. Y values range from 0 to 255, with 0 being black and 255 being white.</a:t>
            </a:r>
            <a:endParaRPr>
              <a:solidFill>
                <a:srgbClr val="231F7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0" name="Google Shape;460;p42"/>
          <p:cNvSpPr txBox="1"/>
          <p:nvPr/>
        </p:nvSpPr>
        <p:spPr>
          <a:xfrm>
            <a:off x="5647000" y="2011400"/>
            <a:ext cx="20826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 (red-difference chroma):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Cr component represents the red color information of the image. It is also known as the "red-difference chroma" component. Cr values range from -128 to 127, with 0 being a neutral value.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1" name="Google Shape;461;p42"/>
          <p:cNvSpPr txBox="1"/>
          <p:nvPr/>
        </p:nvSpPr>
        <p:spPr>
          <a:xfrm>
            <a:off x="3412000" y="1962575"/>
            <a:ext cx="20826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Cb (blue-difference chroma):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Cb component represents the blue color information of the image. It is also known as the "blue-difference chroma" component. Cb values range from -128 to 127, with 0 being a neutral value.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3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7" name="Google Shape;467;p43"/>
          <p:cNvSpPr txBox="1"/>
          <p:nvPr/>
        </p:nvSpPr>
        <p:spPr>
          <a:xfrm>
            <a:off x="1464675" y="1799075"/>
            <a:ext cx="6133800" cy="22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 refers to reducing the resolution of the chrominance components i.e:  Cr &amp; Cb.</a:t>
            </a:r>
            <a:endParaRPr b="1" sz="21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(Chrominance refers to the difference between the color being represented on a screen and the actual color of a standard)</a:t>
            </a:r>
            <a:endParaRPr b="1" sz="2150">
              <a:solidFill>
                <a:schemeClr val="dk1"/>
              </a:solidFill>
            </a:endParaRPr>
          </a:p>
        </p:txBody>
      </p:sp>
      <p:pic>
        <p:nvPicPr>
          <p:cNvPr id="468" name="Google Shape;468;p43"/>
          <p:cNvPicPr preferRelativeResize="0"/>
          <p:nvPr/>
        </p:nvPicPr>
        <p:blipFill rotWithShape="1">
          <a:blip r:embed="rId3">
            <a:alphaModFix/>
          </a:blip>
          <a:srcRect b="5051" l="0" r="0" t="5060"/>
          <a:stretch/>
        </p:blipFill>
        <p:spPr>
          <a:xfrm rot="-471532">
            <a:off x="703950" y="1147625"/>
            <a:ext cx="1284200" cy="115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43"/>
          <p:cNvPicPr preferRelativeResize="0"/>
          <p:nvPr/>
        </p:nvPicPr>
        <p:blipFill rotWithShape="1">
          <a:blip r:embed="rId4">
            <a:alphaModFix/>
          </a:blip>
          <a:srcRect b="5051" l="0" r="0" t="5060"/>
          <a:stretch/>
        </p:blipFill>
        <p:spPr>
          <a:xfrm rot="556361">
            <a:off x="7440550" y="2966550"/>
            <a:ext cx="882550" cy="7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4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5" name="Google Shape;475;p44"/>
          <p:cNvSpPr txBox="1"/>
          <p:nvPr/>
        </p:nvSpPr>
        <p:spPr>
          <a:xfrm>
            <a:off x="1464675" y="1799075"/>
            <a:ext cx="61338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chrominance subsampling, the chrominance (color) information is sampled at a lower resolution than the luminance (brightness) information, which reduces the amount of data that needs to be stored.</a:t>
            </a:r>
            <a:endParaRPr b="1" sz="2650">
              <a:solidFill>
                <a:schemeClr val="dk1"/>
              </a:solidFill>
            </a:endParaRPr>
          </a:p>
        </p:txBody>
      </p:sp>
      <p:sp>
        <p:nvSpPr>
          <p:cNvPr id="476" name="Google Shape;476;p44"/>
          <p:cNvSpPr txBox="1"/>
          <p:nvPr/>
        </p:nvSpPr>
        <p:spPr>
          <a:xfrm>
            <a:off x="1464675" y="3251725"/>
            <a:ext cx="613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most common types of chrominance subsampling used in JPEG compression are</a:t>
            </a:r>
            <a:r>
              <a:rPr lang="en" sz="1800">
                <a:solidFill>
                  <a:srgbClr val="00FF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4:2:2, 4:2:0,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8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4:1:1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1" sz="32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5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Discrete Cosine Transform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1505100" y="1415075"/>
            <a:ext cx="6133800" cy="16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Discrete Cosine Transform is a mathematical technique in which each block of an image is analysed to gather information.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data is used for the process of compression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83" name="Google Shape;48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398" y="3571747"/>
            <a:ext cx="1157002" cy="882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648" y="3522350"/>
            <a:ext cx="1157002" cy="882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6450" y="3522350"/>
            <a:ext cx="1157002" cy="882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6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Discrete Cosine Transform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1" name="Google Shape;491;p46"/>
          <p:cNvSpPr txBox="1"/>
          <p:nvPr/>
        </p:nvSpPr>
        <p:spPr>
          <a:xfrm>
            <a:off x="1505100" y="1484150"/>
            <a:ext cx="6133800" cy="3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DCT is a linear transformation that converts a signal from the spatial domain (pixels) into the frequency domain by expressing it as a linear combination of different frequencies. The DCT formula is defined as follows: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X(k) = ∑[n=0 to N-1] x(n) cos[(π/N) (n + 1/2) k]</a:t>
            </a:r>
            <a:endParaRPr sz="17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where x(n) is the input signal, X(k) is the output signal, N is the length of the input signal, and k is the frequency index.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"/>
          <p:cNvSpPr/>
          <p:nvPr/>
        </p:nvSpPr>
        <p:spPr>
          <a:xfrm>
            <a:off x="207587" y="405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/>
          <p:nvPr/>
        </p:nvSpPr>
        <p:spPr>
          <a:xfrm>
            <a:off x="8550612" y="6411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/>
          <p:nvPr/>
        </p:nvSpPr>
        <p:spPr>
          <a:xfrm>
            <a:off x="8669100" y="289919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>
            <a:off x="326082" y="477615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image?</a:t>
            </a:r>
            <a:endParaRPr/>
          </a:p>
        </p:txBody>
      </p:sp>
      <p:sp>
        <p:nvSpPr>
          <p:cNvPr id="331" name="Google Shape;331;p29"/>
          <p:cNvSpPr txBox="1"/>
          <p:nvPr/>
        </p:nvSpPr>
        <p:spPr>
          <a:xfrm>
            <a:off x="1598400" y="1339625"/>
            <a:ext cx="6381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Multimedia Images refers to visual media that can be displayed on a screen or printed on a page.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It can be drawings, photographs, illustrations etc. 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2" name="Google Shape;3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29912">
            <a:off x="6992500" y="430200"/>
            <a:ext cx="831300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150" y="2708225"/>
            <a:ext cx="2981427" cy="151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0625" y="2708225"/>
            <a:ext cx="2981427" cy="151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7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Quantization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7" name="Google Shape;497;p47"/>
          <p:cNvSpPr txBox="1"/>
          <p:nvPr/>
        </p:nvSpPr>
        <p:spPr>
          <a:xfrm>
            <a:off x="1447575" y="1282525"/>
            <a:ext cx="61338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Phase of Quantization comes after the DCT where the frequency data is now rounded off to convert it into the data of smaller size.</a:t>
            </a:r>
            <a:endParaRPr b="1" sz="16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data collected in the previous phase is now reduced so that only the necessary values are kept for the representation of the Image.</a:t>
            </a:r>
            <a:endParaRPr b="1" sz="16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98" name="Google Shape;4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225" y="3232125"/>
            <a:ext cx="1443455" cy="115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0921" y="3232125"/>
            <a:ext cx="1443455" cy="115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8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Quantization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5" name="Google Shape;505;p48"/>
          <p:cNvSpPr txBox="1"/>
          <p:nvPr/>
        </p:nvSpPr>
        <p:spPr>
          <a:xfrm>
            <a:off x="1447575" y="1282525"/>
            <a:ext cx="61338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Quantization is a lossy process, meaning that some information is lost during the process. The level of loss depends on the step size used for quantization. </a:t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larger step size leads to more aggressive quantization and greater data reduction but also results in greater loss of image detail and quality. </a:t>
            </a:r>
            <a:endParaRPr b="1" sz="23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6" name="Google Shape;506;p48"/>
          <p:cNvSpPr txBox="1"/>
          <p:nvPr/>
        </p:nvSpPr>
        <p:spPr>
          <a:xfrm>
            <a:off x="2206325" y="3849663"/>
            <a:ext cx="1588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1155CC"/>
                </a:solidFill>
                <a:latin typeface="Poppins"/>
                <a:ea typeface="Poppins"/>
                <a:cs typeface="Poppins"/>
                <a:sym typeface="Poppins"/>
              </a:rPr>
              <a:t>132.41453</a:t>
            </a:r>
            <a:endParaRPr b="1" sz="2200">
              <a:solidFill>
                <a:srgbClr val="1155C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07" name="Google Shape;50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765" y="3514527"/>
            <a:ext cx="1020797" cy="1020774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8"/>
          <p:cNvSpPr txBox="1"/>
          <p:nvPr/>
        </p:nvSpPr>
        <p:spPr>
          <a:xfrm>
            <a:off x="5337500" y="3849663"/>
            <a:ext cx="6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1155CC"/>
                </a:solidFill>
                <a:latin typeface="Poppins"/>
                <a:ea typeface="Poppins"/>
                <a:cs typeface="Poppins"/>
                <a:sym typeface="Poppins"/>
              </a:rPr>
              <a:t>132</a:t>
            </a:r>
            <a:endParaRPr b="1" sz="2200">
              <a:solidFill>
                <a:srgbClr val="1155C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9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4" name="Google Shape;514;p49"/>
          <p:cNvSpPr txBox="1"/>
          <p:nvPr/>
        </p:nvSpPr>
        <p:spPr>
          <a:xfrm>
            <a:off x="1505100" y="1499700"/>
            <a:ext cx="61338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It is the final phase algorithm which is used to further compress the quantified DCT values into a compact binary stream of bits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Huffman Coding is a lossless compression technique.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5" name="Google Shape;5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500" y="3266075"/>
            <a:ext cx="1817325" cy="139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625" y="3266075"/>
            <a:ext cx="1817325" cy="139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0"/>
          <p:cNvSpPr txBox="1"/>
          <p:nvPr/>
        </p:nvSpPr>
        <p:spPr>
          <a:xfrm>
            <a:off x="1505100" y="1499700"/>
            <a:ext cx="61338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 works on the principle of  Greedy Algorithm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algorithm makes the best decision at each step based on the information available at that point, without considering the impact of the decision on future steps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2" name="Google Shape;522;p50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23" name="Google Shape;523;p50"/>
          <p:cNvSpPr txBox="1"/>
          <p:nvPr/>
        </p:nvSpPr>
        <p:spPr>
          <a:xfrm>
            <a:off x="2584350" y="3393000"/>
            <a:ext cx="3975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For example: converting every character of the input stream from its ASCII representation to huffman encoding format for reducing size.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/>
        </p:nvSpPr>
        <p:spPr>
          <a:xfrm>
            <a:off x="3394200" y="1888725"/>
            <a:ext cx="23556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Bebas Neue"/>
                <a:ea typeface="Bebas Neue"/>
                <a:cs typeface="Bebas Neue"/>
                <a:sym typeface="Bebas Neue"/>
              </a:rPr>
              <a:t>Types of </a:t>
            </a:r>
            <a:endParaRPr sz="41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Bebas Neue"/>
                <a:ea typeface="Bebas Neue"/>
                <a:cs typeface="Bebas Neue"/>
                <a:sym typeface="Bebas Neue"/>
              </a:rPr>
              <a:t>Images</a:t>
            </a:r>
            <a:endParaRPr sz="41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0" name="Google Shape;340;p30"/>
          <p:cNvSpPr txBox="1"/>
          <p:nvPr/>
        </p:nvSpPr>
        <p:spPr>
          <a:xfrm>
            <a:off x="1216325" y="9959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Bitmap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30"/>
          <p:cNvSpPr txBox="1"/>
          <p:nvPr/>
        </p:nvSpPr>
        <p:spPr>
          <a:xfrm>
            <a:off x="1216325" y="33356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2D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30"/>
          <p:cNvSpPr txBox="1"/>
          <p:nvPr/>
        </p:nvSpPr>
        <p:spPr>
          <a:xfrm>
            <a:off x="5804850" y="9959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Vector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3" name="Google Shape;343;p30"/>
          <p:cNvSpPr txBox="1"/>
          <p:nvPr/>
        </p:nvSpPr>
        <p:spPr>
          <a:xfrm>
            <a:off x="5804850" y="33356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3D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4358175" y="1228475"/>
            <a:ext cx="1050900" cy="688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 rot="5400000">
            <a:off x="5810650" y="2473950"/>
            <a:ext cx="1005600" cy="717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 rot="-5400000">
            <a:off x="2388400" y="2032725"/>
            <a:ext cx="1005600" cy="717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0"/>
          <p:cNvSpPr/>
          <p:nvPr/>
        </p:nvSpPr>
        <p:spPr>
          <a:xfrm rot="10800000">
            <a:off x="3500075" y="3250325"/>
            <a:ext cx="1050900" cy="688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8" name="Google Shape;3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7499">
            <a:off x="5238859" y="2600456"/>
            <a:ext cx="498136" cy="498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426953">
            <a:off x="3329284" y="1752531"/>
            <a:ext cx="498137" cy="498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1"/>
          <p:cNvSpPr txBox="1"/>
          <p:nvPr>
            <p:ph type="title"/>
          </p:nvPr>
        </p:nvSpPr>
        <p:spPr>
          <a:xfrm>
            <a:off x="2391900" y="635175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Bitmap Images</a:t>
            </a:r>
            <a:endParaRPr/>
          </a:p>
        </p:txBody>
      </p:sp>
      <p:sp>
        <p:nvSpPr>
          <p:cNvPr id="355" name="Google Shape;355;p31"/>
          <p:cNvSpPr txBox="1"/>
          <p:nvPr>
            <p:ph idx="1" type="subTitle"/>
          </p:nvPr>
        </p:nvSpPr>
        <p:spPr>
          <a:xfrm>
            <a:off x="2138575" y="2218775"/>
            <a:ext cx="4748400" cy="21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These are also known as Raster Images.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composed of Pixels (tiny squares)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Resolution Dependent.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 Not Scalable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Example: JPEG, BMP</a:t>
            </a:r>
            <a:endParaRPr b="1"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b="1"/>
          </a:p>
        </p:txBody>
      </p:sp>
      <p:sp>
        <p:nvSpPr>
          <p:cNvPr id="356" name="Google Shape;356;p31"/>
          <p:cNvSpPr/>
          <p:nvPr/>
        </p:nvSpPr>
        <p:spPr>
          <a:xfrm flipH="1">
            <a:off x="8530387" y="35174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1"/>
          <p:cNvSpPr/>
          <p:nvPr/>
        </p:nvSpPr>
        <p:spPr>
          <a:xfrm flipH="1">
            <a:off x="8648874" y="30796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1"/>
          <p:cNvSpPr/>
          <p:nvPr/>
        </p:nvSpPr>
        <p:spPr>
          <a:xfrm flipH="1">
            <a:off x="322667" y="2107525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/>
          <p:nvPr/>
        </p:nvSpPr>
        <p:spPr>
          <a:xfrm flipH="1">
            <a:off x="204187" y="14769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0" name="Google Shape;3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01547">
            <a:off x="6870449" y="1511637"/>
            <a:ext cx="636127" cy="700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5525" y="3079651"/>
            <a:ext cx="597530" cy="658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75872">
            <a:off x="1326668" y="538857"/>
            <a:ext cx="939167" cy="1034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2"/>
          <p:cNvSpPr txBox="1"/>
          <p:nvPr>
            <p:ph type="title"/>
          </p:nvPr>
        </p:nvSpPr>
        <p:spPr>
          <a:xfrm>
            <a:off x="2391900" y="635175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sp>
        <p:nvSpPr>
          <p:cNvPr id="368" name="Google Shape;368;p32"/>
          <p:cNvSpPr txBox="1"/>
          <p:nvPr>
            <p:ph idx="1" type="subTitle"/>
          </p:nvPr>
        </p:nvSpPr>
        <p:spPr>
          <a:xfrm>
            <a:off x="2138575" y="2218775"/>
            <a:ext cx="4748400" cy="23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These are also known as Object Oriented Images.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Made of mathematical equations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Resolution Independent.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 Highly Scalable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Example: PNG, SVG</a:t>
            </a:r>
            <a:endParaRPr b="1"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b="1"/>
          </a:p>
        </p:txBody>
      </p:sp>
      <p:sp>
        <p:nvSpPr>
          <p:cNvPr id="369" name="Google Shape;369;p32"/>
          <p:cNvSpPr/>
          <p:nvPr/>
        </p:nvSpPr>
        <p:spPr>
          <a:xfrm flipH="1">
            <a:off x="8530387" y="35174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2"/>
          <p:cNvSpPr/>
          <p:nvPr/>
        </p:nvSpPr>
        <p:spPr>
          <a:xfrm flipH="1">
            <a:off x="8648874" y="30796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2"/>
          <p:cNvSpPr/>
          <p:nvPr/>
        </p:nvSpPr>
        <p:spPr>
          <a:xfrm flipH="1">
            <a:off x="322667" y="2107525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2"/>
          <p:cNvSpPr/>
          <p:nvPr/>
        </p:nvSpPr>
        <p:spPr>
          <a:xfrm flipH="1">
            <a:off x="204187" y="14769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777" y="3558124"/>
            <a:ext cx="1154925" cy="104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9406">
            <a:off x="1200570" y="1486573"/>
            <a:ext cx="1156756" cy="104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34854">
            <a:off x="6554930" y="1560987"/>
            <a:ext cx="992314" cy="8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31116">
            <a:off x="6057836" y="1394156"/>
            <a:ext cx="1422350" cy="89988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3"/>
          <p:cNvSpPr txBox="1"/>
          <p:nvPr>
            <p:ph type="title"/>
          </p:nvPr>
        </p:nvSpPr>
        <p:spPr>
          <a:xfrm>
            <a:off x="906300" y="903875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Image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File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Extensions</a:t>
            </a:r>
            <a:endParaRPr sz="4800"/>
          </a:p>
        </p:txBody>
      </p:sp>
      <p:sp>
        <p:nvSpPr>
          <p:cNvPr id="382" name="Google Shape;382;p33"/>
          <p:cNvSpPr/>
          <p:nvPr/>
        </p:nvSpPr>
        <p:spPr>
          <a:xfrm>
            <a:off x="-129575" y="16183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3"/>
          <p:cNvSpPr/>
          <p:nvPr/>
        </p:nvSpPr>
        <p:spPr>
          <a:xfrm>
            <a:off x="457612" y="152782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3"/>
          <p:cNvSpPr/>
          <p:nvPr/>
        </p:nvSpPr>
        <p:spPr>
          <a:xfrm>
            <a:off x="8395350" y="5003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3"/>
          <p:cNvSpPr/>
          <p:nvPr/>
        </p:nvSpPr>
        <p:spPr>
          <a:xfrm>
            <a:off x="576107" y="460460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3"/>
          <p:cNvSpPr/>
          <p:nvPr/>
        </p:nvSpPr>
        <p:spPr>
          <a:xfrm>
            <a:off x="8276862" y="360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39732">
            <a:off x="1437825" y="3607500"/>
            <a:ext cx="1710644" cy="108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398658">
            <a:off x="6117720" y="3502799"/>
            <a:ext cx="1741505" cy="110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Extensions</a:t>
            </a:r>
            <a:endParaRPr/>
          </a:p>
        </p:txBody>
      </p:sp>
      <p:pic>
        <p:nvPicPr>
          <p:cNvPr id="394" name="Google Shape;3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2747" y="3168643"/>
            <a:ext cx="1170450" cy="1366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9652" y="1321473"/>
            <a:ext cx="1090799" cy="127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2546" y="1376425"/>
            <a:ext cx="1043753" cy="12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2749" y="1376424"/>
            <a:ext cx="1090801" cy="1273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9653" y="3168650"/>
            <a:ext cx="1170467" cy="13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75500" y="3215156"/>
            <a:ext cx="1090801" cy="1273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6628" y="1634275"/>
            <a:ext cx="1794426" cy="2692301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5"/>
          <p:cNvSpPr txBox="1"/>
          <p:nvPr>
            <p:ph type="title"/>
          </p:nvPr>
        </p:nvSpPr>
        <p:spPr>
          <a:xfrm>
            <a:off x="720000" y="404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.JPEG </a:t>
            </a:r>
            <a:endParaRPr sz="3700"/>
          </a:p>
        </p:txBody>
      </p:sp>
      <p:sp>
        <p:nvSpPr>
          <p:cNvPr id="406" name="Google Shape;406;p35"/>
          <p:cNvSpPr txBox="1"/>
          <p:nvPr>
            <p:ph idx="4294967295" type="subTitle"/>
          </p:nvPr>
        </p:nvSpPr>
        <p:spPr>
          <a:xfrm>
            <a:off x="720000" y="1432050"/>
            <a:ext cx="6588000" cy="3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Stand for: Joint Photographic Experts Group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Introduced in 1992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on Lossy Compression technique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Has a Larger File Size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Suitable for general purposes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t/>
            </a:r>
            <a:endParaRPr b="1" sz="1900"/>
          </a:p>
        </p:txBody>
      </p:sp>
      <p:pic>
        <p:nvPicPr>
          <p:cNvPr id="407" name="Google Shape;4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974" y="473853"/>
            <a:ext cx="558975" cy="650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6"/>
          <p:cNvSpPr txBox="1"/>
          <p:nvPr>
            <p:ph type="title"/>
          </p:nvPr>
        </p:nvSpPr>
        <p:spPr>
          <a:xfrm>
            <a:off x="720000" y="4886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.PNG </a:t>
            </a:r>
            <a:endParaRPr sz="3700"/>
          </a:p>
        </p:txBody>
      </p:sp>
      <p:sp>
        <p:nvSpPr>
          <p:cNvPr id="413" name="Google Shape;413;p36"/>
          <p:cNvSpPr txBox="1"/>
          <p:nvPr>
            <p:ph idx="4294967295" type="subTitle"/>
          </p:nvPr>
        </p:nvSpPr>
        <p:spPr>
          <a:xfrm>
            <a:off x="720000" y="1189525"/>
            <a:ext cx="5668500" cy="33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Stand for: Portable Network Graphics.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Introduced in 1996.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 works on Lossless Compression technique.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Has a Smaller File Size.</a:t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Suitable for Web Development.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t/>
            </a:r>
            <a:endParaRPr b="1" sz="2000"/>
          </a:p>
        </p:txBody>
      </p:sp>
      <p:pic>
        <p:nvPicPr>
          <p:cNvPr id="414" name="Google Shape;4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26787">
            <a:off x="6579500" y="2076974"/>
            <a:ext cx="764325" cy="77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61578">
            <a:off x="6679931" y="1172486"/>
            <a:ext cx="563464" cy="572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83665">
            <a:off x="6382683" y="3104586"/>
            <a:ext cx="1034700" cy="10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rror Therapy Case Report by Slidesgo">
  <a:themeElements>
    <a:clrScheme name="Simple Light">
      <a:dk1>
        <a:srgbClr val="231F7C"/>
      </a:dk1>
      <a:lt1>
        <a:srgbClr val="C0C2F4"/>
      </a:lt1>
      <a:dk2>
        <a:srgbClr val="DEDDF8"/>
      </a:dk2>
      <a:lt2>
        <a:srgbClr val="9995EF"/>
      </a:lt2>
      <a:accent1>
        <a:srgbClr val="F8C7D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